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46"/>
  </p:normalViewPr>
  <p:slideViewPr>
    <p:cSldViewPr snapToGrid="0" snapToObjects="1">
      <p:cViewPr varScale="1">
        <p:scale>
          <a:sx n="94" d="100"/>
          <a:sy n="94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notesMaster" Target="notesMasters/notesMaster1.xml" /><Relationship Id="rId51" Type="http://schemas.openxmlformats.org/officeDocument/2006/relationships/theme" Target="theme/theme1.xml" /><Relationship Id="rId5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49" Type="http://schemas.openxmlformats.org/officeDocument/2006/relationships/presProps" Target="presProps.xml" /><Relationship Id="rId52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clear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Explain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couple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next</a:t>
            </a:r>
            <a:r>
              <a:rPr/>
              <a:t> </a:t>
            </a:r>
            <a:r>
              <a:rPr/>
              <a:t>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A02FF-7FFD-AC45-B155-681BF134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05D75-9624-FE43-B035-A555CD4D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AAE9-577D-C946-AFE8-41DF5C5B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2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9C3A-BDEB-8244-8422-7956AAC1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E862B-0DE2-3546-8A16-EF9FC862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F9620-5373-184C-B8F5-50065A61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4F3A6-4228-A942-96A3-49443D40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4871-5F4F-B94F-9B11-1C555D90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38292-5D68-B247-8578-68BF58724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19345-E9D9-B14B-84E7-1A862142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CB5C-0678-1F4D-B658-CD6CF9D9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9C839-DEA1-0746-8BE3-D4D2081A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015C-D92F-4B4D-B0E1-822256A0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7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C0B75-05BF-0C4A-B1B8-CDACCCC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01E6F-DF5F-E24C-956E-3AB41B8F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2973E-B8AF-BB41-A0AC-171B4840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3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0AC4-187A-054C-904A-013E8FEA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7D9A-A462-764F-948F-6E267237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8ABA-33D1-C146-8DCF-F6E1DE37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915FA-4DCD-4742-A0A8-0BBC88D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6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6ADC3-E655-2545-8043-D0E704EC2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4AC6B-30BF-934E-8AF0-9D5135BF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5FC3D-A9D9-034E-B4AD-B7DE0F07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BA704-A97B-664F-A29E-263BEBA6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A9F1-BC89-7C4A-9214-A5BE0AB1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6BC88-A191-1B4E-93B6-022477DE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B24D5-81F4-224A-9969-38BBFCB09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88AE-0C84-A44B-91C7-8F963F2A0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BF671-0E0E-DA40-8680-D83784EC8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B2AD7-AEE2-F646-8BCC-E8703194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72F84-EA31-7E4D-BD1E-9CA444C8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3C69E-19B8-F34F-AF8D-F27A144D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3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5ED7-24E2-9543-B176-0ABE3B6A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6C28B-9F3E-F143-B91E-2841159F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3EF2D-1DB9-D144-8D7B-316B50AE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1CC1C-A842-D34E-A7B6-6E5A2425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EAA5F-BD3F-2747-9C1C-6F653640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B9E6E-039F-0249-801B-6103C5AB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30358-4592-D84F-A0EA-8BF2628A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F591-01B8-0146-8E9C-D716C0C1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14410-E74E-EB49-B1DA-68B0A4BE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B627E-8FEB-F94E-BF40-9FEE8A4DC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E7052-D7F9-5A4A-8AAC-08CD16D2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0EF0C-418B-5942-87FD-8BBC8C06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7A0CA-D356-CB44-91BC-5159B62A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49E9-4D8D-4D4F-A028-4A969AA5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F626B-504D-3E42-84BE-0CAC53A8B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9CD8F-2308-8642-874A-ED0D25A22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D8BE4-CF48-F245-8411-0DAA33FE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3DFB9-F5F2-564E-9042-336BA46E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53F0D-14C8-8441-AFFB-716C63E1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91513-1FAA-0E4F-BF0A-F546F01B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AB061-79B5-4A4B-9136-7AD1C74E0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850B-4EFB-D54B-BB8F-35702D7E7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06E4-A05F-654F-91C2-F1C380EB4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BDFA0-6157-4E4F-AB3A-F72514A6D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gplot2.tidyverse.org/reference/index.html" TargetMode="Externa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session5:</a:t>
            </a:r>
            <a:r>
              <a:rPr/>
              <a:t> </a:t>
            </a:r>
            <a:r>
              <a:rPr/>
              <a:t>visualise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Live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dot</a:t>
            </a:r>
            <a:r>
              <a:rPr/>
              <a:t> </a:t>
            </a:r>
            <a:r>
              <a:rPr/>
              <a:t>plot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 sz="1800">
                <a:latin typeface="Courier"/>
              </a:rPr>
              <a:t>geom_point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crp))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visualise-data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linetype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visualise-data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visualise-data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Combining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geoms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sex))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crp))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visualise-data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raw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plots</a:t>
            </a:r>
            <a:r>
              <a:rPr/>
              <a:t> </a:t>
            </a:r>
            <a:r>
              <a:rPr/>
              <a:t>vs</a:t>
            </a:r>
            <a:r>
              <a:rPr/>
              <a:t> </a:t>
            </a:r>
            <a:r>
              <a:rPr/>
              <a:t>summaries</a:t>
            </a:r>
          </a:p>
        </p:txBody>
      </p:sp>
      <p:pic>
        <p:nvPicPr>
          <p:cNvPr descr="../Images/GraphTyp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866900"/>
            <a:ext cx="10515600" cy="424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Visualising Data in R with </a:t>
            </a:r>
            <a:r>
              <a:rPr sz="1800">
                <a:latin typeface="Courier"/>
              </a:rPr>
              <a:t>ggplot2</a:t>
            </a:r>
          </a:p>
          <a:p>
            <a:pPr lvl="1"/>
            <a:r>
              <a:rPr/>
              <a:t>General data visualisation tips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Drawing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sz="1800">
                <a:latin typeface="Courier"/>
              </a:rPr>
              <a:t>geom_bar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vital_status))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visualise-data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Proportion</a:t>
            </a:r>
            <a:r>
              <a:rPr/>
              <a:t> </a:t>
            </a:r>
            <a:r>
              <a:rPr/>
              <a:t>instead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..prop.., </a:t>
            </a:r>
            <a:r>
              <a:rPr sz="1800">
                <a:solidFill>
                  <a:srgbClr val="902000"/>
                </a:solidFill>
                <a:latin typeface="Courier"/>
              </a:rPr>
              <a:t>group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))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visualise-data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aesthetic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visualise-data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Standardising</a:t>
            </a:r>
            <a:r>
              <a:rPr/>
              <a:t> </a:t>
            </a:r>
            <a:r>
              <a:rPr/>
              <a:t>proportions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"fill"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visualise-data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Changing</a:t>
            </a:r>
            <a:r>
              <a:rPr/>
              <a:t> </a:t>
            </a:r>
            <a:r>
              <a:rPr/>
              <a:t>position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"fill"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visualise-data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visualisation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type="arabicPeriod"/>
            </a:pPr>
            <a:r>
              <a:rPr/>
              <a:t>help you to explore &amp; understand your data</a:t>
            </a:r>
          </a:p>
          <a:p>
            <a:pPr lvl="1">
              <a:buAutoNum type="arabicPeriod"/>
            </a:pPr>
            <a:r>
              <a:rPr/>
              <a:t>communicate your data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Create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plots</a:t>
            </a:r>
            <a:r>
              <a:rPr/>
              <a:t> </a:t>
            </a:r>
            <a:r>
              <a:rPr/>
              <a:t>now!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datavis</a:t>
            </a:r>
            <a:r>
              <a:rPr/>
              <a:t> </a:t>
            </a:r>
            <a:r>
              <a:rPr/>
              <a:t>guidelines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consider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13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50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35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Visualising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 sz="1800">
                <a:latin typeface="Courier"/>
              </a:rPr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There are many ways to plot graphs in R</a:t>
            </a:r>
          </a:p>
          <a:p>
            <a:pPr lvl="1"/>
            <a:r>
              <a:rPr/>
              <a:t>Base R has visualisation commands</a:t>
            </a:r>
          </a:p>
          <a:p>
            <a:pPr lvl="1"/>
            <a:r>
              <a:rPr sz="1800">
                <a:latin typeface="Courier"/>
              </a:rPr>
              <a:t>ggplot2</a:t>
            </a:r>
            <a:r>
              <a:rPr/>
              <a:t> package allows you to ‘layer’ features of graphs</a:t>
            </a:r>
          </a:p>
          <a:p>
            <a:pPr lvl="1"/>
            <a:r>
              <a:rPr/>
              <a:t>works well with tidy data</a:t>
            </a:r>
          </a:p>
          <a:p>
            <a:pPr lvl="2"/>
            <a:r>
              <a:rPr/>
              <a:t>it is part of the tidyverse, load it now with</a:t>
            </a:r>
          </a:p>
          <a:p>
            <a:pPr lvl="2"/>
            <a:r>
              <a:rPr sz="1800">
                <a:latin typeface="Courier"/>
              </a:rPr>
              <a:t>library(ggplot2)</a:t>
            </a:r>
            <a:r>
              <a:rPr/>
              <a:t> or </a:t>
            </a:r>
            <a:r>
              <a:rPr sz="1800">
                <a:latin typeface="Courier"/>
              </a:rPr>
              <a:t>library(tidyverse)</a:t>
            </a:r>
          </a:p>
          <a:p>
            <a:pPr lvl="1"/>
            <a:r>
              <a:rPr/>
              <a:t>(called </a:t>
            </a:r>
            <a:r>
              <a:rPr sz="1800">
                <a:latin typeface="Courier"/>
              </a:rPr>
              <a:t>ggplot2</a:t>
            </a:r>
            <a:r>
              <a:rPr/>
              <a:t> because the first version had problems! confusingly the main command is still called just </a:t>
            </a:r>
            <a:r>
              <a:rPr sz="1800">
                <a:latin typeface="Courier"/>
              </a:rPr>
              <a:t>ggplot</a:t>
            </a:r>
            <a:r>
              <a:rPr/>
              <a:t> )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816100"/>
            <a:ext cx="7696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01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375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23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816100"/>
            <a:ext cx="7797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 sz="1800">
                <a:latin typeface="Courier"/>
              </a:rPr>
              <a:t>ggplot2</a:t>
            </a:r>
            <a:r>
              <a:rPr/>
              <a:t> </a:t>
            </a:r>
            <a:r>
              <a:rPr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ggplot is hugely popular (hundreds thousands of users)</a:t>
            </a:r>
          </a:p>
          <a:p>
            <a:pPr lvl="1"/>
            <a:r>
              <a:rPr/>
              <a:t>lots of resources</a:t>
            </a:r>
          </a:p>
          <a:p>
            <a:pPr lvl="1"/>
            <a:r>
              <a:rPr/>
              <a:t>but there is a bit of a learning curve</a:t>
            </a:r>
          </a:p>
          <a:p>
            <a:pPr lvl="1"/>
            <a:r>
              <a:rPr/>
              <a:t>“It’s hard to succinctly describe how ggplot2 works because it embodies a deep philosophy of visualisation.”</a:t>
            </a:r>
          </a:p>
          <a:p>
            <a:pPr lvl="1"/>
            <a:r>
              <a:rPr/>
              <a:t>most useful reference website</a:t>
            </a:r>
            <a:r>
              <a:rPr>
                <a:hlinkClick r:id="rId2"/>
              </a:rPr>
              <a:t>https://ggplot2.tidyverse.org/reference/index.html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‘</a:t>
            </a:r>
            <a:r>
              <a:rPr/>
              <a:t>cheatsheet</a:t>
            </a:r>
            <a:r>
              <a:rPr/>
              <a:t>’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folder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course</a:t>
            </a:r>
            <a:r>
              <a:rPr/>
              <a:t> </a:t>
            </a:r>
            <a:r>
              <a:rPr/>
              <a:t>project</a:t>
            </a:r>
          </a:p>
        </p:txBody>
      </p:sp>
      <p:pic>
        <p:nvPicPr>
          <p:cNvPr descr="../Images/cheatsheet-data-visualiza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816100"/>
            <a:ext cx="5626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Structure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ggplot</a:t>
            </a:r>
            <a:r>
              <a:rPr/>
              <a:t> </a:t>
            </a:r>
            <a:r>
              <a:rPr/>
              <a:t>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takes a while to get used to the structure.</a:t>
            </a:r>
          </a:p>
          <a:p>
            <a:pPr lvl="1"/>
            <a:r>
              <a:rPr/>
              <a:t>Different syntax possible</a:t>
            </a:r>
          </a:p>
          <a:p>
            <a:pPr lvl="0" marL="0" indent="0">
              <a:buNone/>
            </a:pPr>
            <a:r>
              <a:rPr/>
              <a:t>But in general: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&lt;</a:t>
            </a:r>
            <a:r>
              <a:rPr sz="1800">
                <a:latin typeface="Courier"/>
              </a:rPr>
              <a:t>DATA</a:t>
            </a:r>
            <a:r>
              <a:rPr sz="1800">
                <a:solidFill>
                  <a:srgbClr val="666666"/>
                </a:solidFill>
                <a:latin typeface="Courier"/>
              </a:rPr>
              <a:t>&gt;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FF0000"/>
                </a:solidFill>
                <a:latin typeface="Courier"/>
              </a:rPr>
              <a:t>&lt;</a:t>
            </a:r>
            <a:r>
              <a:rPr sz="1800">
                <a:latin typeface="Courier"/>
              </a:rPr>
              <a:t>GEOM_FUNCTION</a:t>
            </a:r>
            <a:r>
              <a:rPr sz="1800">
                <a:solidFill>
                  <a:srgbClr val="666666"/>
                </a:solidFill>
                <a:latin typeface="Courier"/>
              </a:rPr>
              <a:t>&gt;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666666"/>
                </a:solidFill>
                <a:latin typeface="Courier"/>
              </a:rPr>
              <a:t>&lt;</a:t>
            </a:r>
            <a:r>
              <a:rPr sz="1800">
                <a:latin typeface="Courier"/>
              </a:rPr>
              <a:t>MAPPINGS</a:t>
            </a:r>
            <a:r>
              <a:rPr sz="1800">
                <a:solidFill>
                  <a:srgbClr val="666666"/>
                </a:solidFill>
                <a:latin typeface="Courier"/>
              </a:rPr>
              <a:t>&gt;</a:t>
            </a:r>
            <a:r>
              <a:rPr sz="1800">
                <a:latin typeface="Courier"/>
              </a:rPr>
              <a:t>))</a:t>
            </a:r>
          </a:p>
          <a:p>
            <a:pPr lvl="1"/>
            <a:r>
              <a:rPr/>
              <a:t>I usually start by copying &amp; pasting some existing code &amp; modifying it.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ggplot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versatile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 can use the same structure for many types of graphs.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date_frame_name)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style_of_plot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column_name1,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column_name2))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>
                <a:latin typeface="Courier"/>
              </a:rPr>
              <a:t>other_arguments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‘</a:t>
            </a:r>
            <a:r>
              <a:rPr/>
              <a:t>geom</a:t>
            </a:r>
            <a:r>
              <a:rPr/>
              <a:t>’</a:t>
            </a:r>
            <a:r>
              <a:rPr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 </a:t>
            </a:r>
            <a:r>
              <a:rPr sz="1800">
                <a:latin typeface="Courier"/>
              </a:rPr>
              <a:t>geom</a:t>
            </a:r>
            <a:r>
              <a:rPr/>
              <a:t> is a visual aspect of a graph.</a:t>
            </a:r>
          </a:p>
          <a:p>
            <a:pPr lvl="1"/>
            <a:r>
              <a:rPr/>
              <a:t>dots</a:t>
            </a:r>
          </a:p>
          <a:p>
            <a:pPr lvl="1"/>
            <a:r>
              <a:rPr/>
              <a:t>lines</a:t>
            </a:r>
          </a:p>
          <a:p>
            <a:pPr lvl="1"/>
            <a:r>
              <a:rPr/>
              <a:t>bars</a:t>
            </a:r>
          </a:p>
          <a:p>
            <a:pPr lvl="0" marL="0" indent="0">
              <a:buNone/>
            </a:pPr>
            <a:r>
              <a:rPr/>
              <a:t>Look at the </a:t>
            </a:r>
            <a:r>
              <a:rPr sz="1800">
                <a:latin typeface="Courier"/>
              </a:rPr>
              <a:t>ggplot2</a:t>
            </a:r>
            <a:r>
              <a:rPr/>
              <a:t> cheatsheet for more options.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</Words>
  <Application>Microsoft Macintosh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session5: visualise data in R</dc:title>
  <dc:creator/>
  <cp:keywords/>
  <dcterms:created xsi:type="dcterms:W3CDTF">2021-08-23T06:35:35Z</dcterms:created>
  <dcterms:modified xsi:type="dcterms:W3CDTF">2021-08-23T06:35:35Z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